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73" r:id="rId3"/>
    <p:sldId id="274" r:id="rId4"/>
    <p:sldId id="258" r:id="rId5"/>
    <p:sldId id="275" r:id="rId6"/>
    <p:sldId id="269" r:id="rId7"/>
    <p:sldId id="270" r:id="rId8"/>
    <p:sldId id="262" r:id="rId9"/>
    <p:sldId id="263" r:id="rId10"/>
    <p:sldId id="268" r:id="rId11"/>
    <p:sldId id="264" r:id="rId12"/>
    <p:sldId id="265" r:id="rId13"/>
    <p:sldId id="266" r:id="rId14"/>
    <p:sldId id="267" r:id="rId15"/>
    <p:sldId id="277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DF1"/>
    <a:srgbClr val="CEFAF8"/>
    <a:srgbClr val="E2F4FE"/>
    <a:srgbClr val="E9FBFD"/>
    <a:srgbClr val="F0FEFB"/>
    <a:srgbClr val="270F9D"/>
    <a:srgbClr val="CCFCE6"/>
    <a:srgbClr val="FBFCD0"/>
    <a:srgbClr val="FDF1FD"/>
    <a:srgbClr val="EDF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10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7541" y="726577"/>
            <a:ext cx="6045105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4365" y="3206252"/>
            <a:ext cx="565072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876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53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08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774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263" y="566384"/>
            <a:ext cx="6086049" cy="271855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2263" y="3436585"/>
            <a:ext cx="6086049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666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176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157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92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98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658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42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ood" dir="t"/>
            </a:scene3d>
            <a:sp3d extrusionH="57150" prstMaterial="softEdge">
              <a:bevelT w="38100" h="38100"/>
            </a:sp3d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5F458-6A3E-4B0B-AF47-FB9313319433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19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FAC"/>
          </a:solidFill>
          <a:latin typeface="Intro 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483DC-FE5F-40E2-BF98-9004B9D0B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7541" y="726577"/>
            <a:ext cx="6045105" cy="212419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внедрении ФГОС НОО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7F93EE9-506F-4E4B-8C27-A2001EA24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2681" y="5280212"/>
            <a:ext cx="4204447" cy="115644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l">
              <a:lnSpc>
                <a:spcPct val="12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Л.В. Наумова,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старший преподаватель  кафедры дошкольного и начального образования ГБОУ ДПО РК КРИППО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img5.lalafo.com/i/posters/original/a8/1b/bd/1b700b39d1540c41e807d10fe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857628"/>
            <a:ext cx="3357586" cy="2964119"/>
          </a:xfrm>
          <a:prstGeom prst="rect">
            <a:avLst/>
          </a:prstGeom>
          <a:noFill/>
        </p:spPr>
      </p:pic>
      <p:pic>
        <p:nvPicPr>
          <p:cNvPr id="5" name="Picture 4" descr="http://domsem-irk.ru/wp-content/uploads/2016/05/4-991x1024.png"/>
          <p:cNvPicPr>
            <a:picLocks noChangeAspect="1" noChangeArrowheads="1"/>
          </p:cNvPicPr>
          <p:nvPr/>
        </p:nvPicPr>
        <p:blipFill>
          <a:blip r:embed="rId3" cstate="print"/>
          <a:srcRect l="4398" t="12766" r="3265" b="6383"/>
          <a:stretch>
            <a:fillRect/>
          </a:stretch>
        </p:blipFill>
        <p:spPr bwMode="auto">
          <a:xfrm>
            <a:off x="6114770" y="2980017"/>
            <a:ext cx="2500312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62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61015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129" y="376518"/>
            <a:ext cx="8399930" cy="6203576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Обновили личностные 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результаты.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силили результаты, которые развивают систему ценностей. 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Социальные ценности прописаны как основа межличностного общения, научных знаний, безопасного поведения и отношения к труду.</a:t>
            </a:r>
          </a:p>
        </p:txBody>
      </p:sp>
      <p:pic>
        <p:nvPicPr>
          <p:cNvPr id="7170" name="Picture 2" descr="https://w7.pngwing.com/pngs/312/974/png-transparent-school-teacher-student-school-child-toddler-computer-wallpap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163" y="4320987"/>
            <a:ext cx="1973973" cy="2214283"/>
          </a:xfrm>
          <a:prstGeom prst="rect">
            <a:avLst/>
          </a:prstGeom>
          <a:noFill/>
        </p:spPr>
      </p:pic>
      <p:pic>
        <p:nvPicPr>
          <p:cNvPr id="7172" name="Picture 4" descr="https://catherineasquithgallery.com/uploads/posts/2021-03/1614587664_74-p-malchik-na-belom-fone-kartinka-9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5359" y="4258235"/>
            <a:ext cx="1752201" cy="2273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615" y="490631"/>
            <a:ext cx="7886700" cy="74145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5153" y="286871"/>
            <a:ext cx="8740588" cy="6302188"/>
          </a:xfr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8. Требования к образовательным результатам по ОРКСЭ разделили на тематические модули   (их 6).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9. Представлена система требований к условиям реализации общеобразовательных программ, соблюдение которых обеспечивает равные возможности получения качественного образования для всех детей, независимо  от места жительства и дохода семьи.</a:t>
            </a:r>
          </a:p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Picture 2" descr="https://www.mam4.ru/resize/1280x-/https/www.mam4.ru/media/upload/user/5752/71/452550.jpg?h=3c4b-RdoeXStr5BSfCfy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3881" y="4491001"/>
            <a:ext cx="1891554" cy="2241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31345"/>
          </a:xfrm>
        </p:spPr>
        <p:txBody>
          <a:bodyPr>
            <a:normAutofit/>
          </a:bodyPr>
          <a:lstStyle/>
          <a:p>
            <a:endParaRPr lang="ru-RU" sz="1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1694" y="385482"/>
            <a:ext cx="8606118" cy="6203577"/>
          </a:xfrm>
          <a:solidFill>
            <a:srgbClr val="CCFCE6"/>
          </a:solidFill>
        </p:spPr>
        <p:txBody>
          <a:bodyPr>
            <a:normAutofit/>
          </a:bodyPr>
          <a:lstStyle/>
          <a:p>
            <a:pPr indent="-49213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10. Благодаря обновлённым стандартам школьники получат больше возможностей для того, чтобы заниматься наукой, проводить исследования, используя передовое оборудование.</a:t>
            </a:r>
          </a:p>
          <a:p>
            <a:pPr indent="-49213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Основной задачей ФГОС является создание единого образовательного пространства по всей России.</a:t>
            </a:r>
            <a:endParaRPr lang="ru-RU" sz="3200" dirty="0" smtClean="0"/>
          </a:p>
        </p:txBody>
      </p:sp>
      <p:pic>
        <p:nvPicPr>
          <p:cNvPr id="5" name="Picture 4" descr="https://detsad4.odinedu.ru/assets/img/detsad4/%D0%BF%D0%BB%D0%B0%D0%BD%D1%8B%2020-21/pedsov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396" y="4177552"/>
            <a:ext cx="3929530" cy="23577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5126" name="Picture 6" descr="https://fs.znanio.ru/d5af0e/23/65/a5107f7337a8f32a167a1d60b7fe08211a.jpg"/>
          <p:cNvPicPr>
            <a:picLocks noChangeAspect="1" noChangeArrowheads="1"/>
          </p:cNvPicPr>
          <p:nvPr/>
        </p:nvPicPr>
        <p:blipFill>
          <a:blip r:embed="rId3" cstate="print"/>
          <a:srcRect t="11006" b="7645"/>
          <a:stretch>
            <a:fillRect/>
          </a:stretch>
        </p:blipFill>
        <p:spPr bwMode="auto">
          <a:xfrm>
            <a:off x="5053635" y="4141694"/>
            <a:ext cx="3769689" cy="2303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217580"/>
          </a:xfrm>
        </p:spPr>
        <p:txBody>
          <a:bodyPr>
            <a:normAutofit/>
          </a:bodyPr>
          <a:lstStyle/>
          <a:p>
            <a:endParaRPr lang="ru-RU" sz="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6189" y="251012"/>
            <a:ext cx="8776446" cy="6355976"/>
          </a:xfrm>
          <a:solidFill>
            <a:srgbClr val="F0FEFB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700" dirty="0" smtClean="0">
                <a:solidFill>
                  <a:srgbClr val="270F9D"/>
                </a:solidFill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2700" b="1" dirty="0" smtClean="0">
                <a:solidFill>
                  <a:srgbClr val="270F9D"/>
                </a:solidFill>
                <a:latin typeface="Times New Roman" pitchFamily="18" charset="0"/>
                <a:cs typeface="Times New Roman" pitchFamily="18" charset="0"/>
              </a:rPr>
              <a:t>Реализация программ НОО осуществляется как школой, так и сетевой формой</a:t>
            </a:r>
            <a:r>
              <a:rPr lang="ru-RU" sz="2700" dirty="0" smtClean="0">
                <a:solidFill>
                  <a:srgbClr val="270F9D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Можно применять различные технологии, в т.ч. электронное обучение и дистанционные образовательные технологии;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Можно применять модульный принцип представления содержания программы и построения учебного плана.</a:t>
            </a:r>
          </a:p>
          <a:p>
            <a:pPr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Организация обучения может быть основана на делении учащихся на группы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 различном построении образовательного процесса  с учетом их успеваемости, потребности, состояния здоровья и т.п., в т.ч. обеспечивающего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углубленное изучение отдельных предметов.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https://fs.znanio.ru/d5af0e/dd/76/44480c7d4b5412a492291787ef50229a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0234" y="5114492"/>
            <a:ext cx="2832847" cy="1596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80333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2376" y="242047"/>
            <a:ext cx="8346142" cy="6373906"/>
          </a:xfrm>
          <a:solidFill>
            <a:srgbClr val="F0FEFB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Могут разрабатываться индивидуальные учебные планы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в т.ч. для ускоренного обучения в пределах осваиваемой программы и в порядке, установленном локальными актами ОО.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Детально раскрыты требования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 материально-техническому обеспечению реализации ООП НОО, учебно-методические требования, в т.ч. доступ к ЭОР, психолого-педагогические условия.</a:t>
            </a:r>
          </a:p>
        </p:txBody>
      </p:sp>
      <p:pic>
        <p:nvPicPr>
          <p:cNvPr id="5" name="Picture 2" descr="https://st2.depositphotos.com/3687485/9342/v/950/depositphotos_93423794-stock-illustration-kids-school-geography-lessons-illustration.jpg"/>
          <p:cNvPicPr>
            <a:picLocks noChangeAspect="1" noChangeArrowheads="1"/>
          </p:cNvPicPr>
          <p:nvPr/>
        </p:nvPicPr>
        <p:blipFill>
          <a:blip r:embed="rId2" cstate="print"/>
          <a:srcRect t="3977" b="7386"/>
          <a:stretch>
            <a:fillRect/>
          </a:stretch>
        </p:blipFill>
        <p:spPr bwMode="auto">
          <a:xfrm>
            <a:off x="7590807" y="835739"/>
            <a:ext cx="1409758" cy="1127532"/>
          </a:xfrm>
          <a:prstGeom prst="rect">
            <a:avLst/>
          </a:prstGeom>
          <a:noFill/>
        </p:spPr>
      </p:pic>
      <p:pic>
        <p:nvPicPr>
          <p:cNvPr id="3074" name="Picture 2" descr="https://i.ytimg.com/vi/wJgZHtv2t1M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5741" y="4533899"/>
            <a:ext cx="3537628" cy="1989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29" y="161365"/>
            <a:ext cx="8830236" cy="6490447"/>
          </a:xfrm>
          <a:solidFill>
            <a:srgbClr val="E3FDF1"/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15. </a:t>
            </a:r>
            <a:r>
              <a:rPr lang="ru-RU" sz="3100" b="1" dirty="0" smtClean="0">
                <a:solidFill>
                  <a:srgbClr val="270F9D"/>
                </a:solidFill>
                <a:latin typeface="Times New Roman" pitchFamily="18" charset="0"/>
                <a:cs typeface="Times New Roman" pitchFamily="18" charset="0"/>
              </a:rPr>
              <a:t>Исключено требование, по которому педагоги должны были повышать квалификацию минимум раз в три года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 Законе об образовании по-прежнему закреплено положение о том, что педагог вправе проходить дополнительное профессиональное образование раз в три года и обязан систематически повышать квалификацию.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Но теперь нет указания, как часто он должен это делать (п. 38.2 ФГОС НОО).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afrodita.guru/wp-content/uploads/2019/02/post_5bbb5459bcfc7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4677" y="3872753"/>
            <a:ext cx="3807696" cy="28483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72756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6542" y="313764"/>
            <a:ext cx="8875058" cy="6293223"/>
          </a:xfrm>
          <a:solidFill>
            <a:srgbClr val="E3FDF1"/>
          </a:solidFill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Подготовительная работа: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включите в повестку педсоветов вопрос о ФГОС НОО в новой редакции и осветите основные изменения;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организуйте проведение теоретических семинаров, МО, конференций, консультаций, педагогических слушаний, круглых столов, мастер-классов, постоянно действующих семинаров, тренингов, ШМУ, творческих групп и др. форм работы с педагогами.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КРИППО разрабатывает рекомендации по переходу на ФГОС НОО и обучению первоклассников.</a:t>
            </a:r>
          </a:p>
          <a:p>
            <a:endParaRPr lang="ru-RU" dirty="0"/>
          </a:p>
        </p:txBody>
      </p:sp>
      <p:pic>
        <p:nvPicPr>
          <p:cNvPr id="31750" name="Picture 6" descr="https://sun9-31.userapi.com/c845322/v845322872/efc73/zjxpxR_iHMo.jpg"/>
          <p:cNvPicPr>
            <a:picLocks noChangeAspect="1" noChangeArrowheads="1"/>
          </p:cNvPicPr>
          <p:nvPr/>
        </p:nvPicPr>
        <p:blipFill>
          <a:blip r:embed="rId2" cstate="print"/>
          <a:srcRect t="17257"/>
          <a:stretch>
            <a:fillRect/>
          </a:stretch>
        </p:blipFill>
        <p:spPr bwMode="auto">
          <a:xfrm>
            <a:off x="974542" y="4643718"/>
            <a:ext cx="3177049" cy="19715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31752" name="Picture 8" descr="https://wowww.ignitionweb.com/_media/splash/peo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1674" y="4679577"/>
            <a:ext cx="3360326" cy="18917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81721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011" y="340658"/>
            <a:ext cx="8471647" cy="6104965"/>
          </a:xfrm>
          <a:solidFill>
            <a:srgbClr val="CEFAF8"/>
          </a:solidFill>
        </p:spPr>
        <p:txBody>
          <a:bodyPr/>
          <a:lstStyle/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Стандарты определяют: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разработку, структуру и объёмы основных образовательных программ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порядок проведения промежуточной и итоговой аттестации учеников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регулируют профессиональную подготовку, повышение квалификации и аттестацию педагогических работников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финансовое обеспечение образовательной деятельности и многое другое.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pbs.twimg.com/media/C8t92BTWsAAqzp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0447" y="4925965"/>
            <a:ext cx="2181598" cy="1636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1039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447" y="322728"/>
            <a:ext cx="8274424" cy="6275295"/>
          </a:xfrm>
          <a:solidFill>
            <a:srgbClr val="EDF7FD"/>
          </a:solidFill>
        </p:spPr>
        <p:txBody>
          <a:bodyPr>
            <a:norm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39688" algn="ctr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ФГОС НОО утвержден приказом Министерства просвещения РФ №286 от 31.05.2021 и начнет действовать повсеместно </a:t>
            </a:r>
          </a:p>
          <a:p>
            <a:pPr indent="39688" algn="ctr"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с 1 сентября 2022 года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indent="39688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indent="39688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indent="39688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39688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39688">
              <a:buNone/>
            </a:pPr>
            <a:endParaRPr lang="ru-RU" dirty="0"/>
          </a:p>
        </p:txBody>
      </p:sp>
      <p:pic>
        <p:nvPicPr>
          <p:cNvPr id="4" name="Picture 4" descr="https://ds05.infourok.ru/uploads/ex/0361/000e47b8-f26a2152/hello_html_4be3e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518" y="3624189"/>
            <a:ext cx="2205317" cy="3063545"/>
          </a:xfrm>
          <a:prstGeom prst="rect">
            <a:avLst/>
          </a:prstGeom>
          <a:noFill/>
        </p:spPr>
      </p:pic>
      <p:pic>
        <p:nvPicPr>
          <p:cNvPr id="29698" name="Picture 2" descr="https://img2.freepng.ru/20190804/rqc/kisspng-student-school-cartoon-education-pupil-5d46762616f922.41378209156489885409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6519" y="4312025"/>
            <a:ext cx="3101226" cy="2205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42333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изменения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6517" y="1308847"/>
            <a:ext cx="8373035" cy="486811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/>
              <a:t>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Изменили общий объем часов аудиторной нагрузки за 4 года: увеличили минимальный порог и уменьшили верхнюю границу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82704" y="3216835"/>
          <a:ext cx="7871014" cy="2462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3178"/>
                <a:gridCol w="2519083"/>
                <a:gridCol w="2348753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22252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Границы аудиторной нагрузки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7155" marR="97155" marT="48260" marB="48260">
                    <a:solidFill>
                      <a:srgbClr val="CCF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22252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Старый ФГОС НОО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7155" marR="97155" marT="48260" marB="4826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22252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Новый ФГОС НОО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7155" marR="97155" marT="48260" marB="48260">
                    <a:solidFill>
                      <a:srgbClr val="FBFCD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22252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Минимум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7155" marR="97155" marT="48260" marB="4826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22252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2904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7155" marR="97155" marT="48260" marB="4826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2954</a:t>
                      </a:r>
                      <a:endParaRPr lang="ru-RU" sz="2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7155" marR="97155" marT="48260" marB="4826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22252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Максимум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7155" marR="97155" marT="48260" marB="4826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22252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3345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7155" marR="97155" marT="48260" marB="4826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3190</a:t>
                      </a:r>
                      <a:endParaRPr lang="ru-RU" sz="2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7155" marR="97155" marT="48260" marB="4826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72756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0659" y="367553"/>
            <a:ext cx="8471648" cy="580941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Уменьшен объем внеурочной деятельности.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Теперь вместо 1350 можно запланировать до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1320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часов за четыре года с учетом образовательных потребностей школьников, запросов родителей и возможностей школы.</a:t>
            </a:r>
            <a:endParaRPr lang="ru-RU" sz="3200" dirty="0"/>
          </a:p>
        </p:txBody>
      </p:sp>
      <p:pic>
        <p:nvPicPr>
          <p:cNvPr id="30722" name="Picture 2" descr="https://www.culture.ru/storage/images/3f486ad3eed7f56e479055588438ee81/e1b7d11c0b07b68d863a354f00a21fe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823" y="3706934"/>
            <a:ext cx="2846267" cy="2846267"/>
          </a:xfrm>
          <a:prstGeom prst="rect">
            <a:avLst/>
          </a:prstGeom>
          <a:noFill/>
        </p:spPr>
      </p:pic>
      <p:pic>
        <p:nvPicPr>
          <p:cNvPr id="6" name="Picture 2" descr="Публикации"/>
          <p:cNvPicPr>
            <a:picLocks noChangeAspect="1" noChangeArrowheads="1"/>
          </p:cNvPicPr>
          <p:nvPr/>
        </p:nvPicPr>
        <p:blipFill>
          <a:blip r:embed="rId3" cstate="print"/>
          <a:srcRect l="1562" r="1823" b="2778"/>
          <a:stretch>
            <a:fillRect/>
          </a:stretch>
        </p:blipFill>
        <p:spPr bwMode="auto">
          <a:xfrm>
            <a:off x="5163671" y="3927997"/>
            <a:ext cx="3359613" cy="2535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8024" y="233082"/>
            <a:ext cx="5952564" cy="1900518"/>
          </a:xfrm>
          <a:solidFill>
            <a:srgbClr val="CCFCE6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Структура программы.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начального общего образования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включает 3 раздела: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6871" y="2160493"/>
            <a:ext cx="8462682" cy="4356848"/>
          </a:xfrm>
          <a:solidFill>
            <a:srgbClr val="F0FEFB"/>
          </a:solidFill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Целевой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(пояснительная записка, планируемые результаты, система оценки достижения ПР).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Содержательный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рабочие программы учебных предметов, курсов;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программа формирования УУД;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Программа воспитания, которая заменяет  Программу духовно-нравственного развития и воспитания и  Программу формирования экологической культуры и здорового образа жизни. Программа воспитания реализуется в урочной и внеурочной деятельности.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1266" name="Picture 2" descr="https://fs.znanio.ru/d5af0e/67/95/2cd1de5d2fa7ef32ce459d14e28089dd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2814918" cy="2114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08615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765" y="322730"/>
            <a:ext cx="8435787" cy="6104964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Организационный: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учебный план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план внеурочной деятельности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календарный учебный график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календарный план воспитательной работы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характеристика условий реализации Программы.</a:t>
            </a:r>
          </a:p>
          <a:p>
            <a:endParaRPr lang="ru-RU" dirty="0"/>
          </a:p>
        </p:txBody>
      </p:sp>
      <p:pic>
        <p:nvPicPr>
          <p:cNvPr id="10242" name="Picture 2" descr="https://im0-tub-ru.yandex.net/i?id=49a430ed4060798d4dc44aba7226d881&amp;ref=rim&amp;n=33&amp;w=480&amp;h=1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57" y="4876985"/>
            <a:ext cx="4572000" cy="1476375"/>
          </a:xfrm>
          <a:prstGeom prst="rect">
            <a:avLst/>
          </a:prstGeom>
          <a:noFill/>
        </p:spPr>
      </p:pic>
      <p:pic>
        <p:nvPicPr>
          <p:cNvPr id="10244" name="Picture 4" descr="https://s3.eu-north-1.amazonaws.com/edu-sites.ru/detsad_45_254/fm/%D1%8F%D1%80%D0%BB%D1%8B%D1%87%D0%BA%D0%B8/uchebnyj_plan_599c39c2262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7708" y="313765"/>
            <a:ext cx="1923495" cy="1981200"/>
          </a:xfrm>
          <a:prstGeom prst="rect">
            <a:avLst/>
          </a:prstGeom>
          <a:noFill/>
        </p:spPr>
      </p:pic>
      <p:pic>
        <p:nvPicPr>
          <p:cNvPr id="10256" name="Picture 16" descr="https://im0-tub-ru.yandex.net/i?id=25fc5ef3bf49578ea84fe65c1664d374-l&amp;ref=rim&amp;n=13&amp;w=768&amp;h=7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2986" y="3818966"/>
            <a:ext cx="2644588" cy="2644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19230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В учебном плане определены обязательные учебные предметы, в т.ч. родной язык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2730" y="1121185"/>
          <a:ext cx="8615083" cy="5442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8589"/>
                <a:gridCol w="4446494"/>
              </a:tblGrid>
              <a:tr h="37084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Предметные области</a:t>
                      </a:r>
                      <a:endParaRPr lang="ru-RU" sz="140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Учебные предметы (учебные модули)</a:t>
                      </a:r>
                      <a:endParaRPr lang="ru-RU" sz="140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Русский язык и литературное чтение</a:t>
                      </a:r>
                      <a:endParaRPr lang="ru-RU" sz="140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BFCD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Русский язык,</a:t>
                      </a:r>
                      <a:endParaRPr lang="ru-RU" sz="1400" b="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Литературное чтение</a:t>
                      </a:r>
                      <a:endParaRPr lang="ru-RU" sz="1400" b="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BFCD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Родной язык и литературное чтение на родном языке</a:t>
                      </a:r>
                      <a:endParaRPr lang="ru-RU" sz="140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0FEFB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Родной язык и (или) государственный язык республики Российской Федерации,</a:t>
                      </a:r>
                      <a:endParaRPr lang="ru-RU" sz="1400" b="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Литературное чтение на родном языке</a:t>
                      </a:r>
                      <a:endParaRPr lang="ru-RU" sz="1400" b="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0FEF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Иностранный язык</a:t>
                      </a:r>
                      <a:endParaRPr lang="ru-RU" sz="140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BFCD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Иностранный </a:t>
                      </a:r>
                      <a:r>
                        <a:rPr lang="ru-RU" sz="14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язык</a:t>
                      </a:r>
                      <a:endParaRPr lang="ru-RU" sz="1400" b="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BFCD0"/>
                    </a:solidFill>
                  </a:tcPr>
                </a:tc>
              </a:tr>
              <a:tr h="349773">
                <a:tc>
                  <a:txBody>
                    <a:bodyPr/>
                    <a:lstStyle/>
                    <a:p>
                      <a:pPr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Математика и информатика</a:t>
                      </a:r>
                      <a:endParaRPr lang="ru-RU" sz="140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CEFAF8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Математика</a:t>
                      </a:r>
                      <a:endParaRPr lang="ru-RU" sz="1400" b="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CEFAF8"/>
                    </a:solidFill>
                  </a:tcPr>
                </a:tc>
              </a:tr>
              <a:tr h="286871">
                <a:tc>
                  <a:txBody>
                    <a:bodyPr/>
                    <a:lstStyle/>
                    <a:p>
                      <a:pPr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Обществознание и естествознание ("окружающий мир")</a:t>
                      </a:r>
                      <a:endParaRPr lang="ru-RU" sz="140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0FEFB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Окружающий мир</a:t>
                      </a:r>
                      <a:endParaRPr lang="ru-RU" sz="1400" b="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0FEF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Основы религиозных культур и светской этики</a:t>
                      </a:r>
                      <a:endParaRPr lang="ru-RU" sz="140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DF1FD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Основы религиозных культур и светской этики:</a:t>
                      </a:r>
                      <a:endParaRPr lang="ru-RU" sz="140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учебный модуль: "Основы православной культуры";</a:t>
                      </a:r>
                      <a:endParaRPr lang="ru-RU" sz="140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учебный модуль: "Основы иудейской культуры";</a:t>
                      </a:r>
                      <a:endParaRPr lang="ru-RU" sz="140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учебный модуль: "Основы буддийской культуры";</a:t>
                      </a:r>
                      <a:endParaRPr lang="ru-RU" sz="140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учебный модуль: "Основы исламской культуры";</a:t>
                      </a:r>
                      <a:endParaRPr lang="ru-RU" sz="140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учебный модуль: "Основы религиозных культур народов России";</a:t>
                      </a:r>
                      <a:endParaRPr lang="ru-RU" sz="140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учебный модуль: "Основы светской этики"</a:t>
                      </a:r>
                      <a:endParaRPr lang="ru-RU" sz="140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DF1F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Искусство</a:t>
                      </a:r>
                      <a:endParaRPr lang="ru-RU" sz="140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0FEFB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Изобразительное искусство, Музыка</a:t>
                      </a:r>
                      <a:endParaRPr lang="ru-RU" sz="140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0FEF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Технология</a:t>
                      </a:r>
                      <a:endParaRPr lang="ru-RU" sz="140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Технология</a:t>
                      </a:r>
                      <a:endParaRPr lang="ru-RU" sz="140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Физическая культура</a:t>
                      </a:r>
                      <a:endParaRPr lang="ru-RU" sz="140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BFCD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Физическая культура</a:t>
                      </a:r>
                      <a:endParaRPr lang="ru-RU" sz="1400" kern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FBFC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306" y="365126"/>
            <a:ext cx="8364070" cy="611635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Таким образом, во ФГОС сформулированы максимально конкретные требования к предметам всей школьной программы.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ФГОС также обеспечивает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личностное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учащихся, включая: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гражданское,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патриотическое,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270F9D"/>
                </a:solidFill>
                <a:latin typeface="Times New Roman" pitchFamily="18" charset="0"/>
                <a:cs typeface="Times New Roman" pitchFamily="18" charset="0"/>
              </a:rPr>
              <a:t>духовно-нравственное,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эстетическое,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физическое,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трудовое,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экологическое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воспитание.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3" name="Picture 2" descr="https://bipbap.ru/wp-content/uploads/2019/06/orig-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680" y="4680197"/>
            <a:ext cx="3570549" cy="190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itd1.mycdn.me/image?id=901202591076&amp;t=20&amp;plc=MOBILE&amp;tkn=*nr03Il6EXRWnrjCUrNz1OjRH5oI"/>
          <p:cNvPicPr>
            <a:picLocks noChangeAspect="1" noChangeArrowheads="1"/>
          </p:cNvPicPr>
          <p:nvPr/>
        </p:nvPicPr>
        <p:blipFill>
          <a:blip r:embed="rId3" cstate="print"/>
          <a:srcRect t="7273" b="6545"/>
          <a:stretch>
            <a:fillRect/>
          </a:stretch>
        </p:blipFill>
        <p:spPr bwMode="auto">
          <a:xfrm>
            <a:off x="5907741" y="4446494"/>
            <a:ext cx="2465294" cy="2124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8.potx" id="{F08BC94A-671B-4744-80F0-E0C102663719}" vid="{0FCB1732-5CB4-4366-B369-F40CD43D6FE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</Template>
  <TotalTime>418</TotalTime>
  <Words>536</Words>
  <Application>Microsoft Office PowerPoint</Application>
  <PresentationFormat>Экран (4:3)</PresentationFormat>
  <Paragraphs>90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Intro </vt:lpstr>
      <vt:lpstr>Times New Roman</vt:lpstr>
      <vt:lpstr>9</vt:lpstr>
      <vt:lpstr>О внедрении ФГОС НОО</vt:lpstr>
      <vt:lpstr>Презентация PowerPoint</vt:lpstr>
      <vt:lpstr>Презентация PowerPoint</vt:lpstr>
      <vt:lpstr>Основные изменения</vt:lpstr>
      <vt:lpstr>Презентация PowerPoint</vt:lpstr>
      <vt:lpstr>3. Структура программы. Программа начального общего образования включает 3 раздела:</vt:lpstr>
      <vt:lpstr>Презентация PowerPoint</vt:lpstr>
      <vt:lpstr> 4. В учебном плане определены обязательные учебные предметы, в т.ч. родной язык   </vt:lpstr>
      <vt:lpstr>Таким образом, во ФГОС сформулированы максимально конкретные требования к предметам всей школьной программы.  5. ФГОС также обеспечивает личностное развитие учащихся, включая:  гражданское, патриотическое, духовно-нравственное, эстетическое, физическое, трудовое, экологическое воспитание.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15. Исключено требование, по которому педагоги должны были повышать квалификацию минимум раз в три года.  - В Законе об образовании по-прежнему закреплено положение о том, что педагог вправе проходить дополнительное профессиональное образование раз в три года и обязан систематически повышать квалификацию. -  Но теперь нет указания, как часто он должен это делать (п. 38.2 ФГОС НОО).        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универсальный</dc:title>
  <dc:creator>Марина</dc:creator>
  <cp:lastModifiedBy>RePack by Diakov</cp:lastModifiedBy>
  <cp:revision>80</cp:revision>
  <dcterms:created xsi:type="dcterms:W3CDTF">2019-07-28T09:59:28Z</dcterms:created>
  <dcterms:modified xsi:type="dcterms:W3CDTF">2021-12-19T07:08:34Z</dcterms:modified>
</cp:coreProperties>
</file>