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9" r:id="rId4"/>
    <p:sldId id="276" r:id="rId5"/>
    <p:sldId id="277" r:id="rId6"/>
    <p:sldId id="278" r:id="rId7"/>
    <p:sldId id="270" r:id="rId8"/>
    <p:sldId id="257" r:id="rId9"/>
    <p:sldId id="258" r:id="rId10"/>
    <p:sldId id="260" r:id="rId11"/>
    <p:sldId id="263" r:id="rId12"/>
    <p:sldId id="261" r:id="rId13"/>
    <p:sldId id="264" r:id="rId14"/>
    <p:sldId id="262" r:id="rId15"/>
    <p:sldId id="266" r:id="rId16"/>
    <p:sldId id="265" r:id="rId17"/>
    <p:sldId id="267" r:id="rId18"/>
    <p:sldId id="268" r:id="rId19"/>
    <p:sldId id="269" r:id="rId20"/>
    <p:sldId id="259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407006415864684E-2"/>
          <c:y val="4.4057617797775443E-2"/>
          <c:w val="0.90903853164187864"/>
          <c:h val="0.74823241922345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травмированных граждан</c:v>
                </c:pt>
              </c:strCache>
            </c:strRef>
          </c:tx>
          <c:invertIfNegative val="0"/>
          <c:dLbls>
            <c:dLbl>
              <c:idx val="9"/>
              <c:tx>
                <c:rich>
                  <a:bodyPr/>
                  <a:lstStyle/>
                  <a:p>
                    <a:endParaRPr lang="en-US"/>
                  </a:p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</c:v>
                </c:pt>
                <c:pt idx="1">
                  <c:v>28</c:v>
                </c:pt>
                <c:pt idx="2">
                  <c:v>26</c:v>
                </c:pt>
                <c:pt idx="3">
                  <c:v>18</c:v>
                </c:pt>
                <c:pt idx="4">
                  <c:v>17</c:v>
                </c:pt>
                <c:pt idx="5">
                  <c:v>9</c:v>
                </c:pt>
                <c:pt idx="6">
                  <c:v>12</c:v>
                </c:pt>
                <c:pt idx="7">
                  <c:v>11</c:v>
                </c:pt>
                <c:pt idx="8">
                  <c:v>23</c:v>
                </c:pt>
                <c:pt idx="9">
                  <c:v>12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смертельно травмированных граждан</c:v>
                </c:pt>
              </c:strCache>
            </c:strRef>
          </c:tx>
          <c:invertIfNegative val="0"/>
          <c:dLbls>
            <c:spPr>
              <a:noFill/>
              <a:ln w="2535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12</c:v>
                </c:pt>
                <c:pt idx="5">
                  <c:v>7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883120"/>
        <c:axId val="171882000"/>
      </c:barChart>
      <c:catAx>
        <c:axId val="17188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882000"/>
        <c:crosses val="autoZero"/>
        <c:auto val="1"/>
        <c:lblAlgn val="ctr"/>
        <c:lblOffset val="100"/>
        <c:noMultiLvlLbl val="0"/>
      </c:catAx>
      <c:valAx>
        <c:axId val="17188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88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298245614035134E-2"/>
          <c:y val="0.86189258312020467"/>
          <c:w val="0.95263157894736838"/>
          <c:h val="0.115089514066496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52400" y="304800"/>
            <a:ext cx="8859715" cy="6771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luga-nedra.ru/wp-content/uploads/2016/09/train-poezd-lokomotiv-relsy-1-1024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142999"/>
            <a:ext cx="8859715" cy="553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dusshnav.edusite.ru/images/p4_1326437290601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2534" y="5029200"/>
            <a:ext cx="1079580" cy="16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5638800" y="3810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1417" y="1676400"/>
            <a:ext cx="4220183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ontent-2.foto.my.mail.ru/mail/e.bell/_deti/i-1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77091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s://prv2.lori-images.net/perehod-cherez-zheleznuyu-dorogu-0002547002-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842" y="3657600"/>
            <a:ext cx="408561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21412" y="2740884"/>
            <a:ext cx="388907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978" y="1448892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azeta-n1.ru/upload/iblock/290/290646ae22bcca4dcf3deff9b4b0802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304800"/>
            <a:ext cx="4323678" cy="287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ruwest.ru/upload/iblock/238/238d0d1243a6e6bf29dace08c442a0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352800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911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5774288" y="1372884"/>
            <a:ext cx="3286854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необходимо убедиться в отсутствии движущегося поезда, локомотива или вагонов.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48184"/>
            <a:ext cx="71730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8077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Ходить по железнодорожным путям категорически запрещается!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kprosto.ru/sites/default/files/34e20e8b-9e83-4c8f-85f5-a190ebbba1c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561" y="1372884"/>
            <a:ext cx="5704727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04" y="102082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5522658"/>
            <a:ext cx="8839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менее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400 м - запрещается.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1079" y="8741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agoj.ru/foto17.png?i=13301&amp;k=poezd-zimoj-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022228"/>
            <a:ext cx="6629400" cy="432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6056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4" name="Picture 2" descr="http://www.ostro.org/frmtext/poez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60" y="1021469"/>
            <a:ext cx="4231240" cy="281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1079" y="51758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981014"/>
            <a:ext cx="4191000" cy="2677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23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21469"/>
            <a:ext cx="3962614" cy="279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62542"/>
            <a:ext cx="398903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556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3962400" cy="50014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4" name="Picture 2" descr="http://minsknews.by/wp-content/uploads/2016/10/cf0e2719894de8d728a9d751a5563d2e014917bd_900-e1476863395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171"/>
            <a:ext cx="6248400" cy="464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00200" y="69755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771973"/>
            <a:ext cx="8610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проходить вдоль железнодорожных путей ближе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метров от крайнего рельса!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02" y="8557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0" name="Picture 2" descr="http://rzol-sol.ru/wysiwyg/tinymce/uploads/documents/images/11/rj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705600" cy="47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5486400"/>
            <a:ext cx="8382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19" y="13335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0727" y="228600"/>
            <a:ext cx="5071189" cy="64009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38200" y="4953000"/>
            <a:ext cx="7286625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используй наушники и мобильные телефоны при переходе через железнодорожные пути!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dailymail.co.uk/i/pix/2014/06/19/article-2662681-1EECF18F00000578-37_636x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13367"/>
            <a:ext cx="583588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520" y="146051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85750" y="5188606"/>
            <a:ext cx="85725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прыгай с пассажирской платформы на железнодорожные пути!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1180381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"/>
            <a:ext cx="67437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880" y="14160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жд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4075"/>
            <a:ext cx="33845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470485" y="5867400"/>
            <a:ext cx="8355429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поднимайся на крыши вагонов поездов!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razvitie-krohi.ru/wp-content/uploads/2016/10/zatseper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6248400" cy="468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108525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41175"/>
            <a:ext cx="8839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Перспективы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предусматривают увеличение скорости подвижного состава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160 - 200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 и появление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200 - 350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км/ч. Огромные российские расстояния экономически выгодно преодолевать за минимальное время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огромных объемах перевозок, высокой интенсивности и повышенных скоростях движения поездов железные дороги являются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зоной повышенной опасности.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Однако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некоторые из вас, забывая об опасности, позволяют себе играть вблизи железнодорожных путей, станций, бросать снежки, камни и другие предметы в проходящие пассажирские поезда, подкладывать посторонние предметы на рельсы перед движущимся поездом, кататься на велосипедах, роликах,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скейтах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санках и сноубордах. Устраивая подвижные игры на территории объектов железнодорожного транспорта, вы подвергаете опасности не только свою жизнь, но жизнь и здоровье окружающих людей, локомотивной бригады и пассажиров, едущих в поезде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Длина тормозного пути при экстренном торможении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составлять 1000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1700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метров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уверены, что услышав сигнал, поданный машинистом,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успеют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отойти в безопасное место. Увы,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самоуверенность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расплачиваются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жизнью, а оставшиеся в живых получают тяжелейшие травмы, делающие 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инвалидами…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333500" y="-8467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опасно для жизни!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ww.prizyv.ru/wp-content/uploads/2017/02/221003_1_1360673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51345"/>
            <a:ext cx="7620000" cy="50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5" descr="ж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90" y="1769505"/>
            <a:ext cx="6541231" cy="495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800" y="228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устраивать на платформе и железнодорожных путях различные подвижные игры!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aomos.news/upload/resize_cache/iblock/89f/300_0_1/89f9d9ede2f428ac2e6b7026413b9c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894" y="1727348"/>
            <a:ext cx="3688016" cy="269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894" y="12099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image.jimcdn.com/app/cms/image/transf/none/path/s480ff6f4021e91dd/image/i2b1bf4291259a2d5/version/1391459672/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281" y="3815915"/>
            <a:ext cx="1981200" cy="289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698" name="Picture 2" descr="http://armavir-school2.ucoz.ru/1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0"/>
            <a:ext cx="4518212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381000" y="228600"/>
            <a:ext cx="8458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Несчастные случаи на железных дорогах наносят государству огромный ущерб. Здесь и прямые убытки от разрушения транспортных средств, порчи грузов и железнодорожных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сооружений, но главный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 ущерб общества – это невосполнимость человеческих потерь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себя, если вы сами о себе не переживаете, 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поможет уже ничто, а железная дорога не прощает небрежностей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оплошностей!</a:t>
            </a:r>
          </a:p>
          <a:p>
            <a:pPr indent="342900"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бдительны и осторожны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indent="342900" algn="ctr">
              <a:spcAft>
                <a:spcPts val="0"/>
              </a:spcAft>
            </a:pPr>
            <a:endParaRPr lang="ru-RU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искренним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Вам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уважением, </a:t>
            </a:r>
          </a:p>
          <a:p>
            <a:pPr indent="342900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 по охране труда СП «Симферопольская дистанция пути» </a:t>
            </a:r>
          </a:p>
          <a:p>
            <a:pPr indent="342900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государственного унитарного предприятия «Крымская железная дорога»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Фризир Георгий Евгеньевич</a:t>
            </a:r>
          </a:p>
          <a:p>
            <a:pPr indent="342900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подготовки презентации использовались материалы из открытых интернет-источников.</a:t>
            </a:r>
            <a:endParaRPr lang="ru-RU" sz="1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3810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железная дорога несет в себе массу опасностей, вроде бы знают все. Вот только каждый год, особенно с приходом лета, травматизм на путях увеличивается в разы: за счет дачников и отдыхающих на каникулах школьников, которые не боятся переходить железную дорогу не по переходу.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статистике, снижение количества травмированных граждан за 2019 год в зоне движения поездов по сравнению с 2018 годом на 5%. За прошлый год в транспортных происшествиях были травмированы 2251 человек, из которых 1546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погибли, травмы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железной дороге получили 142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 банально это звучит, среди погибших большая часть - те, кто думал, что успеет перебежать пути в неположенном месте.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52400" y="228600"/>
            <a:ext cx="8839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проводимую на Крымской железной дороге работу по профилактике случаев наезда на посторонних движущимся подвижным составом, случаи травматизма продолжают иметь место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непроизводственного травматизма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	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54268"/>
              </p:ext>
            </p:extLst>
          </p:nvPr>
        </p:nvGraphicFramePr>
        <p:xfrm>
          <a:off x="1143000" y="2133600"/>
          <a:ext cx="6781800" cy="46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1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85468" y="1995606"/>
            <a:ext cx="87759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02.04.2020 при приближении поезда на ст.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Остряково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(1443 км.) пострадавший, 1937 года, лег шеей на головку рельса, на подаваемые локомотивной бригадой сигналы не реагировал. Несмотря на применение локомотивной бригадой экстренного торможения, наезда избежать не удалось.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13.05.2020 на перегоне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Элеваторная (1419 км.) в свете прожектора локомотивная бригада увидела посторонний предмет темного цвета в виде мешка, был подан звуковой сигнал и применено экстренное торможение. При осмотре места происшествия обнаружен мужчина, 1987 года рождения, не подающий признаки жизни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338" y="457200"/>
            <a:ext cx="8458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месяцев 2020 года зарегистрировано 4 случая травмирования граждан не связанные с производством, из них 2 случая со смертельным исходом.</a:t>
            </a:r>
          </a:p>
        </p:txBody>
      </p:sp>
    </p:spTree>
    <p:extLst>
      <p:ext uri="{BB962C8B-B14F-4D97-AF65-F5344CB8AC3E}">
        <p14:creationId xmlns:p14="http://schemas.microsoft.com/office/powerpoint/2010/main" val="31978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30038" y="120568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16.08.2020 на перегоне Чистенькая – Симферополь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(1468 км.) была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сбита гражданка 1981 года рождения. Она переходила железнодорожные пути в неустановленном месте, не убедилась в безопасности перехода (отсутствии приближающегося подвижного состава), на подаваемые локомотивной бригадой сигналы не реагировала, так как находилась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наушниках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места происшествия была доставлена в 6-ю городскую больницу г. Симферополя в крайне тяжелом состоянии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26.08.2020 г. на перегоне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Остряково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Симферополь - Грузовой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подъезде к остановочному пункту 1450 км.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машинист увидел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платформе человека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наушниках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велосипедом. Для привлечения внимания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раз подал сигнал большой громкости. Увидев, что человек не реагирует на подаваемые сигналы и то, что он опустил велосипед между рельсами и платформой, а так же спустился сам, машинист применил экстренное торможение. Наезда на человека избежать не удалось.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613912" y="1219200"/>
            <a:ext cx="792480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Основными причинами травмирования людей являются незнание и нарушение правил безопасности при нахождении в зоне железнодорожных путей, неоправданная спешка и беспечность, нежелание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поль-зоваться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переходными мостами, тоннелями и настилами, а порой озорство, хулиганство и игры, как на железнодорожных путях, так и на прилегающей к ним территории.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183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2312" y="4937961"/>
            <a:ext cx="1976887" cy="176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46649" y="973164"/>
            <a:ext cx="88392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orodkirov.ru/media/main_photos/%D0%B6%D0%B5%D0%BB%D0%B5%D0%B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8219" y="3010548"/>
            <a:ext cx="5889381" cy="371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69" y="123868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</p:spPr>
      </p:pic>
      <p:pic>
        <p:nvPicPr>
          <p:cNvPr id="17416" name="Picture 8" descr="https://31tv.ru/upload/files/m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25" y="214294"/>
            <a:ext cx="8680475" cy="651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28800" y="2286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82873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5162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137" y="762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52800" y="2819400"/>
            <a:ext cx="2721924" cy="3785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переездами.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1045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Рустамова Гюльнара Сиясатовна</cp:lastModifiedBy>
  <cp:revision>108</cp:revision>
  <dcterms:created xsi:type="dcterms:W3CDTF">2017-04-14T17:33:09Z</dcterms:created>
  <dcterms:modified xsi:type="dcterms:W3CDTF">2022-03-17T11:48:14Z</dcterms:modified>
</cp:coreProperties>
</file>